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0"/>
  </p:notesMasterIdLst>
  <p:sldIdLst>
    <p:sldId id="273" r:id="rId6"/>
    <p:sldId id="283" r:id="rId7"/>
    <p:sldId id="276" r:id="rId8"/>
    <p:sldId id="287" r:id="rId9"/>
    <p:sldId id="288" r:id="rId10"/>
    <p:sldId id="293" r:id="rId11"/>
    <p:sldId id="296" r:id="rId12"/>
    <p:sldId id="294" r:id="rId13"/>
    <p:sldId id="278" r:id="rId14"/>
    <p:sldId id="284" r:id="rId15"/>
    <p:sldId id="295" r:id="rId16"/>
    <p:sldId id="285" r:id="rId17"/>
    <p:sldId id="292" r:id="rId18"/>
    <p:sldId id="286" r:id="rId19"/>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0BAD6-B887-4F3A-9012-B06E40F1C520}" v="20" dt="2021-02-04T15:31:23.9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2/4/2021</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800" b="1" dirty="0">
                <a:solidFill>
                  <a:schemeClr val="tx1"/>
                </a:solidFill>
              </a:rPr>
              <a:t>February 4, 2021</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NUMBER	WSUP20-0027 </a:t>
            </a:r>
            <a:br>
              <a:rPr lang="en-US" sz="4000" dirty="0">
                <a:solidFill>
                  <a:schemeClr val="tx1"/>
                </a:solidFill>
              </a:rPr>
            </a:br>
            <a:r>
              <a:rPr lang="en-US" sz="4000" dirty="0">
                <a:solidFill>
                  <a:schemeClr val="tx1"/>
                </a:solidFill>
              </a:rPr>
              <a:t>(Copart Sublot)</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990600"/>
            <a:ext cx="8534400" cy="4662815"/>
          </a:xfrm>
          <a:prstGeom prst="rect">
            <a:avLst/>
          </a:prstGeom>
          <a:noFill/>
        </p:spPr>
        <p:txBody>
          <a:bodyPr wrap="square" rtlCol="0">
            <a:spAutoFit/>
          </a:bodyPr>
          <a:lstStyle/>
          <a:p>
            <a:pPr algn="just"/>
            <a:r>
              <a:rPr lang="en-US" sz="3300" dirty="0"/>
              <a:t>Inoperable Vehicle Storage Use Type and to approve Major Grading in the amount of approximately 6,465 cubic yards and a disturbance of approximately 9.3 acres (approximately 405,336 square feet) and to eliminate all required landscaping in accordance with Article 412, Landscaping, and to eliminate all required pavement in accordance with Article 410, Parking and Loading on two parcels of land.</a:t>
            </a:r>
            <a:endParaRPr lang="en-US" sz="3300" b="1"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28800" y="76200"/>
            <a:ext cx="7162800" cy="792162"/>
          </a:xfrm>
        </p:spPr>
        <p:txBody>
          <a:bodyPr/>
          <a:lstStyle/>
          <a:p>
            <a:pPr algn="r"/>
            <a:r>
              <a:rPr lang="en-US" dirty="0"/>
              <a:t>Vicinity Map</a:t>
            </a:r>
          </a:p>
        </p:txBody>
      </p:sp>
      <p:pic>
        <p:nvPicPr>
          <p:cNvPr id="2" name="Picture 1">
            <a:extLst>
              <a:ext uri="{FF2B5EF4-FFF2-40B4-BE49-F238E27FC236}">
                <a16:creationId xmlns:a16="http://schemas.microsoft.com/office/drawing/2014/main" id="{1DE536BC-A68B-4D92-AF7A-21788B14003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52400" y="76199"/>
            <a:ext cx="5181600" cy="6696405"/>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Site Photo</a:t>
            </a:r>
          </a:p>
        </p:txBody>
      </p:sp>
      <p:pic>
        <p:nvPicPr>
          <p:cNvPr id="4" name="Picture 3" descr="A picture containing outdoor, sky, grass, desert&#10;&#10;Description automatically generated">
            <a:extLst>
              <a:ext uri="{FF2B5EF4-FFF2-40B4-BE49-F238E27FC236}">
                <a16:creationId xmlns:a16="http://schemas.microsoft.com/office/drawing/2014/main" id="{118B7C8C-387F-4A97-A57D-90F9E60457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1066800"/>
            <a:ext cx="6299200" cy="4724400"/>
          </a:xfrm>
          <a:prstGeom prst="rect">
            <a:avLst/>
          </a:prstGeom>
        </p:spPr>
      </p:pic>
    </p:spTree>
    <p:extLst>
      <p:ext uri="{BB962C8B-B14F-4D97-AF65-F5344CB8AC3E}">
        <p14:creationId xmlns:p14="http://schemas.microsoft.com/office/powerpoint/2010/main" val="3761081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Project Evaluation</a:t>
            </a:r>
          </a:p>
        </p:txBody>
      </p:sp>
      <p:sp>
        <p:nvSpPr>
          <p:cNvPr id="8" name="TextBox 7">
            <a:extLst>
              <a:ext uri="{FF2B5EF4-FFF2-40B4-BE49-F238E27FC236}">
                <a16:creationId xmlns:a16="http://schemas.microsoft.com/office/drawing/2014/main" id="{B3E6CD5D-B8DD-4170-BA51-ACC79A2366BA}"/>
              </a:ext>
            </a:extLst>
          </p:cNvPr>
          <p:cNvSpPr txBox="1"/>
          <p:nvPr/>
        </p:nvSpPr>
        <p:spPr>
          <a:xfrm>
            <a:off x="32158" y="990600"/>
            <a:ext cx="8915400" cy="4832092"/>
          </a:xfrm>
          <a:prstGeom prst="rect">
            <a:avLst/>
          </a:prstGeom>
          <a:noFill/>
        </p:spPr>
        <p:txBody>
          <a:bodyPr wrap="square" rtlCol="0">
            <a:spAutoFit/>
          </a:bodyPr>
          <a:lstStyle/>
          <a:p>
            <a:pPr marL="285750" indent="-285750">
              <a:buFont typeface="Arial" panose="020B0604020202020204" pitchFamily="34" charset="0"/>
              <a:buChar char="•"/>
            </a:pPr>
            <a:r>
              <a:rPr lang="en-US" sz="2800" b="1" dirty="0"/>
              <a:t>The subject site is essentially flat</a:t>
            </a:r>
          </a:p>
          <a:p>
            <a:pPr marL="285750" indent="-285750">
              <a:buFont typeface="Arial" panose="020B0604020202020204" pitchFamily="34" charset="0"/>
              <a:buChar char="•"/>
            </a:pPr>
            <a:r>
              <a:rPr lang="en-US" sz="2800" b="1" dirty="0"/>
              <a:t>Evidence of previous disturbance</a:t>
            </a:r>
          </a:p>
          <a:p>
            <a:pPr marL="285750" indent="-285750">
              <a:buFont typeface="Arial" panose="020B0604020202020204" pitchFamily="34" charset="0"/>
              <a:buChar char="•"/>
            </a:pPr>
            <a:r>
              <a:rPr lang="en-US" sz="2800" b="1" dirty="0"/>
              <a:t>Appropriate for the Inoperable Vehicle Storage use</a:t>
            </a:r>
          </a:p>
          <a:p>
            <a:pPr marL="285750" indent="-285750">
              <a:buFont typeface="Arial" panose="020B0604020202020204" pitchFamily="34" charset="0"/>
              <a:buChar char="•"/>
            </a:pPr>
            <a:r>
              <a:rPr lang="en-US" sz="2800" b="1" dirty="0"/>
              <a:t>Grading is intended to prepare site and enhance screening</a:t>
            </a:r>
          </a:p>
          <a:p>
            <a:pPr marL="285750" indent="-285750">
              <a:buFont typeface="Arial" panose="020B0604020202020204" pitchFamily="34" charset="0"/>
              <a:buChar char="•"/>
            </a:pPr>
            <a:r>
              <a:rPr lang="en-US" sz="2800" b="1" dirty="0"/>
              <a:t>Paving of driveways is required in accordance with the Development Code</a:t>
            </a:r>
          </a:p>
          <a:p>
            <a:pPr marL="285750" indent="-285750">
              <a:buFont typeface="Arial" panose="020B0604020202020204" pitchFamily="34" charset="0"/>
              <a:buChar char="•"/>
            </a:pPr>
            <a:r>
              <a:rPr lang="en-US" sz="2800" b="1" dirty="0"/>
              <a:t>Paved parking is required in accordance with the Development Code</a:t>
            </a:r>
          </a:p>
          <a:p>
            <a:pPr marL="285750" indent="-285750">
              <a:buFont typeface="Arial" panose="020B0604020202020204" pitchFamily="34" charset="0"/>
              <a:buChar char="•"/>
            </a:pPr>
            <a:r>
              <a:rPr lang="en-US" sz="2800" b="1" dirty="0"/>
              <a:t>Site proposed to be surrounded by 8’ solid fence</a:t>
            </a:r>
          </a:p>
          <a:p>
            <a:pPr marL="285750" indent="-285750">
              <a:buFont typeface="Arial" panose="020B0604020202020204" pitchFamily="34" charset="0"/>
              <a:buChar char="•"/>
            </a:pPr>
            <a:r>
              <a:rPr lang="en-US" sz="2800" b="1" dirty="0"/>
              <a:t>Landscaping adjacent to Reno Park Boulevard</a:t>
            </a:r>
          </a:p>
        </p:txBody>
      </p:sp>
    </p:spTree>
    <p:extLst>
      <p:ext uri="{BB962C8B-B14F-4D97-AF65-F5344CB8AC3E}">
        <p14:creationId xmlns:p14="http://schemas.microsoft.com/office/powerpoint/2010/main" val="336317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7765EB7-4D2A-4AFE-8877-0BA69C5ADB29}"/>
              </a:ext>
            </a:extLst>
          </p:cNvPr>
          <p:cNvSpPr>
            <a:spLocks noGrp="1"/>
          </p:cNvSpPr>
          <p:nvPr>
            <p:ph type="title"/>
          </p:nvPr>
        </p:nvSpPr>
        <p:spPr>
          <a:xfrm>
            <a:off x="1219200" y="76200"/>
            <a:ext cx="3962400" cy="1828800"/>
          </a:xfrm>
        </p:spPr>
        <p:txBody>
          <a:bodyPr/>
          <a:lstStyle/>
          <a:p>
            <a:r>
              <a:rPr lang="en-US" dirty="0"/>
              <a:t>Grading Plans</a:t>
            </a:r>
          </a:p>
        </p:txBody>
      </p:sp>
      <p:pic>
        <p:nvPicPr>
          <p:cNvPr id="4" name="Picture 3">
            <a:extLst>
              <a:ext uri="{FF2B5EF4-FFF2-40B4-BE49-F238E27FC236}">
                <a16:creationId xmlns:a16="http://schemas.microsoft.com/office/drawing/2014/main" id="{B663BBF6-2BF9-42CF-8F59-52F423CC5047}"/>
              </a:ext>
            </a:extLst>
          </p:cNvPr>
          <p:cNvPicPr>
            <a:picLocks noChangeAspect="1"/>
          </p:cNvPicPr>
          <p:nvPr/>
        </p:nvPicPr>
        <p:blipFill>
          <a:blip r:embed="rId2"/>
          <a:stretch>
            <a:fillRect/>
          </a:stretch>
        </p:blipFill>
        <p:spPr>
          <a:xfrm>
            <a:off x="5181600" y="-76200"/>
            <a:ext cx="3827585" cy="6858000"/>
          </a:xfrm>
          <a:prstGeom prst="rect">
            <a:avLst/>
          </a:prstGeom>
        </p:spPr>
      </p:pic>
      <p:sp>
        <p:nvSpPr>
          <p:cNvPr id="5" name="Rectangle 4">
            <a:extLst>
              <a:ext uri="{FF2B5EF4-FFF2-40B4-BE49-F238E27FC236}">
                <a16:creationId xmlns:a16="http://schemas.microsoft.com/office/drawing/2014/main" id="{9FF4421C-F50A-4CCD-909C-2CA374600992}"/>
              </a:ext>
            </a:extLst>
          </p:cNvPr>
          <p:cNvSpPr/>
          <p:nvPr/>
        </p:nvSpPr>
        <p:spPr>
          <a:xfrm>
            <a:off x="5562600" y="4876800"/>
            <a:ext cx="3124200" cy="1676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D5C4F4B6-44B1-4C47-9CCB-519554CEDB50}"/>
              </a:ext>
            </a:extLst>
          </p:cNvPr>
          <p:cNvCxnSpPr>
            <a:cxnSpLocks/>
          </p:cNvCxnSpPr>
          <p:nvPr/>
        </p:nvCxnSpPr>
        <p:spPr>
          <a:xfrm flipH="1" flipV="1">
            <a:off x="3962401" y="4038600"/>
            <a:ext cx="1554601" cy="14478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C1F221A1-4CE8-4380-B164-15BCF4AE728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2371" y="990600"/>
            <a:ext cx="5504418" cy="2971800"/>
          </a:xfrm>
          <a:prstGeom prst="rect">
            <a:avLst/>
          </a:prstGeom>
        </p:spPr>
      </p:pic>
    </p:spTree>
    <p:extLst>
      <p:ext uri="{BB962C8B-B14F-4D97-AF65-F5344CB8AC3E}">
        <p14:creationId xmlns:p14="http://schemas.microsoft.com/office/powerpoint/2010/main" val="3323272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F8B506-2623-48D1-91DD-48CE7F0BEF2C}"/>
              </a:ext>
            </a:extLst>
          </p:cNvPr>
          <p:cNvSpPr>
            <a:spLocks noGrp="1"/>
          </p:cNvSpPr>
          <p:nvPr>
            <p:ph type="title"/>
          </p:nvPr>
        </p:nvSpPr>
        <p:spPr>
          <a:xfrm>
            <a:off x="1219200" y="76200"/>
            <a:ext cx="7620000" cy="792162"/>
          </a:xfrm>
        </p:spPr>
        <p:txBody>
          <a:bodyPr/>
          <a:lstStyle/>
          <a:p>
            <a:r>
              <a:rPr lang="en-US" dirty="0"/>
              <a:t>Conditions Related to Grading</a:t>
            </a:r>
          </a:p>
        </p:txBody>
      </p:sp>
      <p:pic>
        <p:nvPicPr>
          <p:cNvPr id="4" name="Picture 3">
            <a:extLst>
              <a:ext uri="{FF2B5EF4-FFF2-40B4-BE49-F238E27FC236}">
                <a16:creationId xmlns:a16="http://schemas.microsoft.com/office/drawing/2014/main" id="{20251EB7-7286-460F-8635-FB9E35669EA7}"/>
              </a:ext>
            </a:extLst>
          </p:cNvPr>
          <p:cNvPicPr>
            <a:picLocks noChangeAspect="1"/>
          </p:cNvPicPr>
          <p:nvPr/>
        </p:nvPicPr>
        <p:blipFill>
          <a:blip r:embed="rId2"/>
          <a:stretch>
            <a:fillRect/>
          </a:stretch>
        </p:blipFill>
        <p:spPr>
          <a:xfrm>
            <a:off x="0" y="1524000"/>
            <a:ext cx="9144000" cy="924468"/>
          </a:xfrm>
          <a:prstGeom prst="rect">
            <a:avLst/>
          </a:prstGeom>
        </p:spPr>
      </p:pic>
      <p:pic>
        <p:nvPicPr>
          <p:cNvPr id="5" name="Picture 4">
            <a:extLst>
              <a:ext uri="{FF2B5EF4-FFF2-40B4-BE49-F238E27FC236}">
                <a16:creationId xmlns:a16="http://schemas.microsoft.com/office/drawing/2014/main" id="{B5B89AC4-1BA0-4BC5-B79E-92A702BAAA58}"/>
              </a:ext>
            </a:extLst>
          </p:cNvPr>
          <p:cNvPicPr>
            <a:picLocks noChangeAspect="1"/>
          </p:cNvPicPr>
          <p:nvPr/>
        </p:nvPicPr>
        <p:blipFill>
          <a:blip r:embed="rId3"/>
          <a:stretch>
            <a:fillRect/>
          </a:stretch>
        </p:blipFill>
        <p:spPr>
          <a:xfrm>
            <a:off x="0" y="3429000"/>
            <a:ext cx="9144000" cy="1422400"/>
          </a:xfrm>
          <a:prstGeom prst="rect">
            <a:avLst/>
          </a:prstGeom>
        </p:spPr>
      </p:pic>
    </p:spTree>
    <p:extLst>
      <p:ext uri="{BB962C8B-B14F-4D97-AF65-F5344CB8AC3E}">
        <p14:creationId xmlns:p14="http://schemas.microsoft.com/office/powerpoint/2010/main" val="1814965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DA2873-4B40-45C7-A017-851C9C4A62D3}"/>
              </a:ext>
            </a:extLst>
          </p:cNvPr>
          <p:cNvSpPr>
            <a:spLocks noGrp="1"/>
          </p:cNvSpPr>
          <p:nvPr>
            <p:ph type="title"/>
          </p:nvPr>
        </p:nvSpPr>
        <p:spPr>
          <a:xfrm>
            <a:off x="1219200" y="76200"/>
            <a:ext cx="7620000" cy="792162"/>
          </a:xfrm>
        </p:spPr>
        <p:txBody>
          <a:bodyPr/>
          <a:lstStyle/>
          <a:p>
            <a:r>
              <a:rPr lang="en-US" dirty="0"/>
              <a:t>Public Comment</a:t>
            </a:r>
          </a:p>
        </p:txBody>
      </p:sp>
      <p:pic>
        <p:nvPicPr>
          <p:cNvPr id="4" name="Picture 3">
            <a:extLst>
              <a:ext uri="{FF2B5EF4-FFF2-40B4-BE49-F238E27FC236}">
                <a16:creationId xmlns:a16="http://schemas.microsoft.com/office/drawing/2014/main" id="{F983B65F-9AA4-4EBA-8EBF-A823700A4C74}"/>
              </a:ext>
            </a:extLst>
          </p:cNvPr>
          <p:cNvPicPr>
            <a:picLocks noChangeAspect="1"/>
          </p:cNvPicPr>
          <p:nvPr/>
        </p:nvPicPr>
        <p:blipFill>
          <a:blip r:embed="rId2"/>
          <a:stretch>
            <a:fillRect/>
          </a:stretch>
        </p:blipFill>
        <p:spPr>
          <a:xfrm>
            <a:off x="70809" y="1633287"/>
            <a:ext cx="9002381" cy="3591426"/>
          </a:xfrm>
          <a:prstGeom prst="rect">
            <a:avLst/>
          </a:prstGeom>
        </p:spPr>
      </p:pic>
    </p:spTree>
    <p:extLst>
      <p:ext uri="{BB962C8B-B14F-4D97-AF65-F5344CB8AC3E}">
        <p14:creationId xmlns:p14="http://schemas.microsoft.com/office/powerpoint/2010/main" val="3221165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0" y="990600"/>
            <a:ext cx="5105400" cy="5410200"/>
          </a:xfrm>
        </p:spPr>
        <p:txBody>
          <a:bodyPr>
            <a:normAutofit/>
          </a:bodyPr>
          <a:lstStyle/>
          <a:p>
            <a:pPr algn="just"/>
            <a:r>
              <a:rPr lang="en-US" sz="2800" dirty="0"/>
              <a:t>Notice sent to 55 affected property owners</a:t>
            </a:r>
          </a:p>
          <a:p>
            <a:pPr marL="0" indent="0" algn="just">
              <a:buNone/>
            </a:pPr>
            <a:endParaRPr lang="en-US" sz="2800" dirty="0"/>
          </a:p>
          <a:p>
            <a:pPr algn="just"/>
            <a:r>
              <a:rPr lang="en-US" sz="2800" dirty="0"/>
              <a:t>The CAB voted to recommend approval and expressed some concern regarding the amount of traffic, particularly heavy equipment accessing the site and the noise that may be created.</a:t>
            </a:r>
          </a:p>
        </p:txBody>
      </p:sp>
      <p:pic>
        <p:nvPicPr>
          <p:cNvPr id="5" name="Picture 4">
            <a:extLst>
              <a:ext uri="{FF2B5EF4-FFF2-40B4-BE49-F238E27FC236}">
                <a16:creationId xmlns:a16="http://schemas.microsoft.com/office/drawing/2014/main" id="{5929E6FF-5AA2-4A32-B7DB-FF8BC226FE47}"/>
              </a:ext>
            </a:extLst>
          </p:cNvPr>
          <p:cNvPicPr>
            <a:picLocks noChangeAspect="1"/>
          </p:cNvPicPr>
          <p:nvPr/>
        </p:nvPicPr>
        <p:blipFill>
          <a:blip r:embed="rId2"/>
          <a:stretch>
            <a:fillRect/>
          </a:stretch>
        </p:blipFill>
        <p:spPr>
          <a:xfrm>
            <a:off x="5138159" y="1066800"/>
            <a:ext cx="3841557" cy="4724400"/>
          </a:xfrm>
          <a:prstGeom prst="rect">
            <a:avLst/>
          </a:prstGeom>
        </p:spPr>
      </p:pic>
      <p:cxnSp>
        <p:nvCxnSpPr>
          <p:cNvPr id="6" name="Straight Arrow Connector 5">
            <a:extLst>
              <a:ext uri="{FF2B5EF4-FFF2-40B4-BE49-F238E27FC236}">
                <a16:creationId xmlns:a16="http://schemas.microsoft.com/office/drawing/2014/main" id="{8D72CEC4-DAD3-4C21-AB4E-5624E68EB13E}"/>
              </a:ext>
            </a:extLst>
          </p:cNvPr>
          <p:cNvCxnSpPr>
            <a:cxnSpLocks/>
          </p:cNvCxnSpPr>
          <p:nvPr/>
        </p:nvCxnSpPr>
        <p:spPr>
          <a:xfrm flipH="1">
            <a:off x="6172200" y="2667000"/>
            <a:ext cx="1981200" cy="533400"/>
          </a:xfrm>
          <a:prstGeom prst="straightConnector1">
            <a:avLst/>
          </a:prstGeom>
          <a:ln w="762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720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1143000"/>
            <a:ext cx="2590800" cy="990600"/>
          </a:xfrm>
        </p:spPr>
        <p:txBody>
          <a:bodyPr/>
          <a:lstStyle/>
          <a:p>
            <a:pPr algn="r"/>
            <a:r>
              <a:rPr lang="en-US" dirty="0">
                <a:solidFill>
                  <a:schemeClr val="tx1"/>
                </a:solidFill>
              </a:rPr>
              <a:t>Reviewing Agencies</a:t>
            </a:r>
          </a:p>
        </p:txBody>
      </p:sp>
      <p:pic>
        <p:nvPicPr>
          <p:cNvPr id="4" name="Picture 3">
            <a:extLst>
              <a:ext uri="{FF2B5EF4-FFF2-40B4-BE49-F238E27FC236}">
                <a16:creationId xmlns:a16="http://schemas.microsoft.com/office/drawing/2014/main" id="{9DF0650E-BBD4-467C-AD0E-0294BF1D049C}"/>
              </a:ext>
            </a:extLst>
          </p:cNvPr>
          <p:cNvPicPr>
            <a:picLocks noChangeAspect="1"/>
          </p:cNvPicPr>
          <p:nvPr/>
        </p:nvPicPr>
        <p:blipFill>
          <a:blip r:embed="rId2"/>
          <a:stretch>
            <a:fillRect/>
          </a:stretch>
        </p:blipFill>
        <p:spPr>
          <a:xfrm>
            <a:off x="4220604" y="66762"/>
            <a:ext cx="4770996" cy="6724475"/>
          </a:xfrm>
          <a:prstGeom prst="rect">
            <a:avLst/>
          </a:prstGeom>
        </p:spPr>
      </p:pic>
    </p:spTree>
    <p:extLst>
      <p:ext uri="{BB962C8B-B14F-4D97-AF65-F5344CB8AC3E}">
        <p14:creationId xmlns:p14="http://schemas.microsoft.com/office/powerpoint/2010/main" val="2083886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66919D9-15CC-42CD-B0F9-0D96EE29C3FD}"/>
              </a:ext>
            </a:extLst>
          </p:cNvPr>
          <p:cNvSpPr>
            <a:spLocks noGrp="1"/>
          </p:cNvSpPr>
          <p:nvPr>
            <p:ph idx="1"/>
          </p:nvPr>
        </p:nvSpPr>
        <p:spPr/>
        <p:txBody>
          <a:bodyPr/>
          <a:lstStyle/>
          <a:p>
            <a:pPr marL="0" indent="0">
              <a:buNone/>
            </a:pPr>
            <a:r>
              <a:rPr lang="en-US" dirty="0"/>
              <a:t>1 o.	</a:t>
            </a:r>
          </a:p>
          <a:p>
            <a:pPr marL="0" indent="0" algn="just">
              <a:buNone/>
            </a:pPr>
            <a:r>
              <a:rPr lang="en-US" dirty="0"/>
              <a:t>Prior to approval of any building or grading permit for the proposed use, the applicant shall provide documentation, acceptable to Washoe County, that the applicant has a right to traverse the Union Pacific Railroad to access the subject site, for </a:t>
            </a:r>
            <a:r>
              <a:rPr lang="en-US"/>
              <a:t>an industrial use.</a:t>
            </a:r>
            <a:endParaRPr lang="en-US" dirty="0"/>
          </a:p>
        </p:txBody>
      </p:sp>
      <p:sp>
        <p:nvSpPr>
          <p:cNvPr id="3" name="Title 2">
            <a:extLst>
              <a:ext uri="{FF2B5EF4-FFF2-40B4-BE49-F238E27FC236}">
                <a16:creationId xmlns:a16="http://schemas.microsoft.com/office/drawing/2014/main" id="{D36DB12B-1735-4A6C-9DCF-E318340F16FD}"/>
              </a:ext>
            </a:extLst>
          </p:cNvPr>
          <p:cNvSpPr>
            <a:spLocks noGrp="1"/>
          </p:cNvSpPr>
          <p:nvPr>
            <p:ph type="title"/>
          </p:nvPr>
        </p:nvSpPr>
        <p:spPr>
          <a:xfrm>
            <a:off x="1066800" y="152400"/>
            <a:ext cx="7772400" cy="792162"/>
          </a:xfrm>
        </p:spPr>
        <p:txBody>
          <a:bodyPr/>
          <a:lstStyle/>
          <a:p>
            <a:r>
              <a:rPr lang="en-US" sz="3600" dirty="0"/>
              <a:t>Additional Condition Recommended</a:t>
            </a:r>
          </a:p>
        </p:txBody>
      </p:sp>
    </p:spTree>
    <p:extLst>
      <p:ext uri="{BB962C8B-B14F-4D97-AF65-F5344CB8AC3E}">
        <p14:creationId xmlns:p14="http://schemas.microsoft.com/office/powerpoint/2010/main" val="939126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solidFill>
                  <a:schemeClr val="bg1"/>
                </a:solidFill>
              </a:rPr>
              <a:t>Special Use Permit Findings</a:t>
            </a:r>
          </a:p>
        </p:txBody>
      </p:sp>
      <p:sp>
        <p:nvSpPr>
          <p:cNvPr id="5" name="Title 2">
            <a:extLst>
              <a:ext uri="{FF2B5EF4-FFF2-40B4-BE49-F238E27FC236}">
                <a16:creationId xmlns:a16="http://schemas.microsoft.com/office/drawing/2014/main" id="{ADA52730-2E5A-47B7-B976-FC9DD3707614}"/>
              </a:ext>
            </a:extLst>
          </p:cNvPr>
          <p:cNvSpPr txBox="1">
            <a:spLocks/>
          </p:cNvSpPr>
          <p:nvPr/>
        </p:nvSpPr>
        <p:spPr>
          <a:xfrm>
            <a:off x="-457200" y="6017004"/>
            <a:ext cx="7848600" cy="838200"/>
          </a:xfrm>
          <a:prstGeom prst="rect">
            <a:avLst/>
          </a:prstGeom>
        </p:spPr>
        <p:txBody>
          <a:bodyPr/>
          <a:lstStyle>
            <a:lvl1pPr algn="ctr" defTabSz="914400" rtl="0" eaLnBrk="1" latinLnBrk="0" hangingPunct="1">
              <a:spcBef>
                <a:spcPct val="0"/>
              </a:spcBef>
              <a:buNone/>
              <a:defRPr sz="4400" b="1" kern="1200">
                <a:solidFill>
                  <a:schemeClr val="bg1">
                    <a:lumMod val="95000"/>
                  </a:schemeClr>
                </a:solidFill>
                <a:latin typeface="+mj-lt"/>
                <a:ea typeface="+mj-ea"/>
                <a:cs typeface="+mj-cs"/>
              </a:defRPr>
            </a:lvl1pPr>
          </a:lstStyle>
          <a:p>
            <a:r>
              <a:rPr lang="en-US" sz="2800" dirty="0">
                <a:solidFill>
                  <a:schemeClr val="bg1"/>
                </a:solidFill>
              </a:rPr>
              <a:t>Staff Comments on Page 8 of Staff Report</a:t>
            </a:r>
            <a:endParaRPr lang="en-US" dirty="0">
              <a:solidFill>
                <a:schemeClr val="bg1"/>
              </a:solidFill>
            </a:endParaRPr>
          </a:p>
        </p:txBody>
      </p:sp>
      <p:pic>
        <p:nvPicPr>
          <p:cNvPr id="4" name="Picture 3">
            <a:extLst>
              <a:ext uri="{FF2B5EF4-FFF2-40B4-BE49-F238E27FC236}">
                <a16:creationId xmlns:a16="http://schemas.microsoft.com/office/drawing/2014/main" id="{58BC24D2-AE40-4B4C-A1C8-A7894770D2E1}"/>
              </a:ext>
            </a:extLst>
          </p:cNvPr>
          <p:cNvPicPr>
            <a:picLocks noChangeAspect="1"/>
          </p:cNvPicPr>
          <p:nvPr/>
        </p:nvPicPr>
        <p:blipFill>
          <a:blip r:embed="rId2"/>
          <a:stretch>
            <a:fillRect/>
          </a:stretch>
        </p:blipFill>
        <p:spPr>
          <a:xfrm>
            <a:off x="228599" y="1143000"/>
            <a:ext cx="8686801" cy="4572000"/>
          </a:xfrm>
          <a:prstGeom prst="rect">
            <a:avLst/>
          </a:prstGeom>
        </p:spPr>
      </p:pic>
    </p:spTree>
    <p:extLst>
      <p:ext uri="{BB962C8B-B14F-4D97-AF65-F5344CB8AC3E}">
        <p14:creationId xmlns:p14="http://schemas.microsoft.com/office/powerpoint/2010/main" val="3799001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762000" y="1843950"/>
            <a:ext cx="7467600" cy="3170099"/>
          </a:xfrm>
          <a:prstGeom prst="rect">
            <a:avLst/>
          </a:prstGeom>
          <a:noFill/>
        </p:spPr>
        <p:txBody>
          <a:bodyPr wrap="square" rtlCol="0">
            <a:spAutoFit/>
          </a:bodyPr>
          <a:lstStyle/>
          <a:p>
            <a:pPr algn="just"/>
            <a:r>
              <a:rPr lang="en-US" sz="4000" dirty="0"/>
              <a:t>After a thorough analysis and review, Special Use Permit Case Number WSUP20-0027 is being recommended for approval with conditions.</a:t>
            </a:r>
          </a:p>
        </p:txBody>
      </p:sp>
    </p:spTree>
    <p:extLst>
      <p:ext uri="{BB962C8B-B14F-4D97-AF65-F5344CB8AC3E}">
        <p14:creationId xmlns:p14="http://schemas.microsoft.com/office/powerpoint/2010/main" val="2156156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5" name="Content Placeholder 4">
            <a:extLst>
              <a:ext uri="{FF2B5EF4-FFF2-40B4-BE49-F238E27FC236}">
                <a16:creationId xmlns:a16="http://schemas.microsoft.com/office/drawing/2014/main" id="{54F9F1F6-AE86-45E5-9DEB-BC6A6B292497}"/>
              </a:ext>
            </a:extLst>
          </p:cNvPr>
          <p:cNvSpPr>
            <a:spLocks noGrp="1"/>
          </p:cNvSpPr>
          <p:nvPr>
            <p:ph idx="1"/>
          </p:nvPr>
        </p:nvSpPr>
        <p:spPr>
          <a:xfrm>
            <a:off x="304800" y="1219200"/>
            <a:ext cx="8610600" cy="4648200"/>
          </a:xfrm>
        </p:spPr>
        <p:txBody>
          <a:bodyPr>
            <a:normAutofit lnSpcReduction="10000"/>
          </a:bodyPr>
          <a:lstStyle/>
          <a:p>
            <a:pPr marL="0" indent="0" algn="just">
              <a:buNone/>
            </a:pPr>
            <a:r>
              <a:rPr lang="en-US" dirty="0"/>
              <a:t>I move that, after giving reasoned consideration to the information contained in the staff report and information received during the public hearing, the Washoe County Board of Adjustment approve with conditions </a:t>
            </a:r>
            <a:r>
              <a:rPr lang="en-US" dirty="0">
                <a:highlight>
                  <a:srgbClr val="FFFF00"/>
                </a:highlight>
              </a:rPr>
              <a:t>(included at Exhibit A to the staff report, and with the additional condition 1o, as presented </a:t>
            </a:r>
            <a:r>
              <a:rPr lang="en-US">
                <a:highlight>
                  <a:srgbClr val="FFFF00"/>
                </a:highlight>
              </a:rPr>
              <a:t>by staff)</a:t>
            </a:r>
            <a:r>
              <a:rPr lang="en-US"/>
              <a:t> </a:t>
            </a:r>
            <a:r>
              <a:rPr lang="en-US" dirty="0"/>
              <a:t>Special Use Permit Case Number WSUP20-0027 for Copart of Arizona, Inc,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www.w3.org/XML/1998/namespace"/>
    <ds:schemaRef ds:uri="http://schemas.microsoft.com/sharepoint/v3"/>
    <ds:schemaRef ds:uri="http://schemas.microsoft.com/office/2006/documentManagement/types"/>
    <ds:schemaRef ds:uri="http://purl.org/dc/terms/"/>
    <ds:schemaRef ds:uri="a94d8b85-37e1-4d17-8d55-8b7d207932bb"/>
    <ds:schemaRef ds:uri="http://purl.org/dc/dcmitype/"/>
    <ds:schemaRef ds:uri="CEA9126C-A9B1-4F4A-855C-DD0F845697D2"/>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schemas.microsoft.com/sharepoint/v3/field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2390</TotalTime>
  <Words>381</Words>
  <Application>Microsoft Office PowerPoint</Application>
  <PresentationFormat>On-screen Show (4:3)</PresentationFormat>
  <Paragraphs>33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Wingdings</vt:lpstr>
      <vt:lpstr>PowerPoint_Template_2015</vt:lpstr>
      <vt:lpstr>SPECIAL USE PERMIT CASE NUMBER WSUP20-0027  (Copart Sublot)</vt:lpstr>
      <vt:lpstr>Request</vt:lpstr>
      <vt:lpstr>Vicinity Map</vt:lpstr>
      <vt:lpstr>Site Photo</vt:lpstr>
      <vt:lpstr>Project Evaluation</vt:lpstr>
      <vt:lpstr>Grading Plans</vt:lpstr>
      <vt:lpstr>Conditions Related to Grading</vt:lpstr>
      <vt:lpstr>Public Comment</vt:lpstr>
      <vt:lpstr>Public Notice &amp; CAB</vt:lpstr>
      <vt:lpstr>Reviewing Agencies</vt:lpstr>
      <vt:lpstr>Additional Condition Recommended</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83</cp:revision>
  <cp:lastPrinted>2014-10-07T22:54:33Z</cp:lastPrinted>
  <dcterms:created xsi:type="dcterms:W3CDTF">2015-09-25T21:46:02Z</dcterms:created>
  <dcterms:modified xsi:type="dcterms:W3CDTF">2021-02-04T19:59:08Z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